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" charset="1" panose="020B0803030501040103"/>
      <p:regular r:id="rId32"/>
    </p:embeddedFont>
    <p:embeddedFont>
      <p:font typeface="Inter Bold" charset="1" panose="020B0802030000000004"/>
      <p:regular r:id="rId33"/>
    </p:embeddedFont>
    <p:embeddedFont>
      <p:font typeface="Open Sans Bold" charset="1" panose="00000000000000000000"/>
      <p:regular r:id="rId34"/>
    </p:embeddedFont>
    <p:embeddedFont>
      <p:font typeface="Canva Sans Italics" charset="1" panose="020B0503030501040103"/>
      <p:regular r:id="rId35"/>
    </p:embeddedFont>
    <p:embeddedFont>
      <p:font typeface="Canva Sans Bold Italics" charset="1" panose="020B08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https://github.com/Slama305/Designing-a-Tool-to-Help-Farmers-Utilize-NASA-Data-for-Water-Management/blob/main/Sensors/code.cpp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https://www.spaceappschallenge.org/nasa-space-apps-2024/challenges/leveraging-earth-observation-data-for-informed-agricultural-decision-making/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pm.nasa.gov/data/imerg" TargetMode="External" Type="http://schemas.openxmlformats.org/officeDocument/2006/relationships/hyperlink"/><Relationship Id="rId3" Target="https://smap.jpl.nasa.gov" TargetMode="External" Type="http://schemas.openxmlformats.org/officeDocument/2006/relationships/hyperlink"/><Relationship Id="rId4" Target="https://terra.nasa.gov/about/terra-instruments/aster" TargetMode="External" Type="http://schemas.openxmlformats.org/officeDocument/2006/relationships/hyperlink"/><Relationship Id="rId5" Target="https://landsat.gsfc.nasa.gov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https://www.figma.com/design/vhJzRgdMIJsIwstGNBMvJv/Untitled?node-id=0-1&amp;t=nlYmDk9t6AVkhfzM-1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259300" cy="8229600"/>
            <a:chOff x="0" y="0"/>
            <a:chExt cx="230124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6423" r="0" b="0"/>
            <a:stretch>
              <a:fillRect/>
            </a:stretch>
          </p:blipFill>
          <p:spPr>
            <a:xfrm flipH="false" flipV="false">
              <a:off x="0" y="0"/>
              <a:ext cx="230124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315625" y="6558934"/>
            <a:ext cx="14972375" cy="3728066"/>
            <a:chOff x="0" y="0"/>
            <a:chExt cx="834091" cy="207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4091" cy="207686"/>
            </a:xfrm>
            <a:custGeom>
              <a:avLst/>
              <a:gdLst/>
              <a:ahLst/>
              <a:cxnLst/>
              <a:rect r="r" b="b" t="t" l="l"/>
              <a:pathLst>
                <a:path h="207686" w="834091">
                  <a:moveTo>
                    <a:pt x="7756" y="0"/>
                  </a:moveTo>
                  <a:lnTo>
                    <a:pt x="826335" y="0"/>
                  </a:lnTo>
                  <a:cubicBezTo>
                    <a:pt x="830618" y="0"/>
                    <a:pt x="834091" y="3473"/>
                    <a:pt x="834091" y="7756"/>
                  </a:cubicBezTo>
                  <a:lnTo>
                    <a:pt x="834091" y="199929"/>
                  </a:lnTo>
                  <a:cubicBezTo>
                    <a:pt x="834091" y="204213"/>
                    <a:pt x="830618" y="207686"/>
                    <a:pt x="826335" y="207686"/>
                  </a:cubicBezTo>
                  <a:lnTo>
                    <a:pt x="7756" y="207686"/>
                  </a:lnTo>
                  <a:cubicBezTo>
                    <a:pt x="3473" y="207686"/>
                    <a:pt x="0" y="204213"/>
                    <a:pt x="0" y="199929"/>
                  </a:cubicBezTo>
                  <a:lnTo>
                    <a:pt x="0" y="7756"/>
                  </a:lnTo>
                  <a:cubicBezTo>
                    <a:pt x="0" y="3473"/>
                    <a:pt x="3473" y="0"/>
                    <a:pt x="7756" y="0"/>
                  </a:cubicBez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34091" cy="245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23262" y="7442590"/>
            <a:ext cx="13557101" cy="185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  <a:spcBef>
                <a:spcPct val="0"/>
              </a:spcBef>
            </a:pPr>
            <a:r>
              <a:rPr lang="en-US" b="true" sz="53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a Tool to Help Farmers Utilize NASA Data for Water 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108" y="1028700"/>
            <a:ext cx="4796882" cy="7170744"/>
            <a:chOff x="0" y="0"/>
            <a:chExt cx="6395843" cy="95609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552" t="0" r="16552" b="0"/>
            <a:stretch>
              <a:fillRect/>
            </a:stretch>
          </p:blipFill>
          <p:spPr>
            <a:xfrm flipH="false" flipV="false">
              <a:off x="0" y="0"/>
              <a:ext cx="6395843" cy="956099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9108" y="8199444"/>
            <a:ext cx="4796882" cy="1058856"/>
            <a:chOff x="0" y="0"/>
            <a:chExt cx="845539" cy="186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539" cy="186643"/>
            </a:xfrm>
            <a:custGeom>
              <a:avLst/>
              <a:gdLst/>
              <a:ahLst/>
              <a:cxnLst/>
              <a:rect r="r" b="b" t="t" l="l"/>
              <a:pathLst>
                <a:path h="186643" w="845539">
                  <a:moveTo>
                    <a:pt x="20981" y="0"/>
                  </a:moveTo>
                  <a:lnTo>
                    <a:pt x="824558" y="0"/>
                  </a:lnTo>
                  <a:cubicBezTo>
                    <a:pt x="830123" y="0"/>
                    <a:pt x="835459" y="2211"/>
                    <a:pt x="839394" y="6145"/>
                  </a:cubicBezTo>
                  <a:cubicBezTo>
                    <a:pt x="843329" y="10080"/>
                    <a:pt x="845539" y="15417"/>
                    <a:pt x="845539" y="20981"/>
                  </a:cubicBezTo>
                  <a:lnTo>
                    <a:pt x="845539" y="165662"/>
                  </a:lnTo>
                  <a:cubicBezTo>
                    <a:pt x="845539" y="177249"/>
                    <a:pt x="836146" y="186643"/>
                    <a:pt x="824558" y="186643"/>
                  </a:cubicBezTo>
                  <a:lnTo>
                    <a:pt x="20981" y="186643"/>
                  </a:lnTo>
                  <a:cubicBezTo>
                    <a:pt x="15417" y="186643"/>
                    <a:pt x="10080" y="184432"/>
                    <a:pt x="6145" y="180498"/>
                  </a:cubicBezTo>
                  <a:cubicBezTo>
                    <a:pt x="2211" y="176563"/>
                    <a:pt x="0" y="171226"/>
                    <a:pt x="0" y="165662"/>
                  </a:cubicBezTo>
                  <a:lnTo>
                    <a:pt x="0" y="20981"/>
                  </a:lnTo>
                  <a:cubicBezTo>
                    <a:pt x="0" y="9394"/>
                    <a:pt x="9394" y="0"/>
                    <a:pt x="20981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45539" cy="224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20680" y="1511389"/>
            <a:ext cx="4511525" cy="7947484"/>
            <a:chOff x="0" y="0"/>
            <a:chExt cx="6015367" cy="1059664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43233" t="0" r="0" b="0"/>
            <a:stretch>
              <a:fillRect/>
            </a:stretch>
          </p:blipFill>
          <p:spPr>
            <a:xfrm flipH="false" flipV="false">
              <a:off x="0" y="0"/>
              <a:ext cx="6015367" cy="1059664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420680" y="8728872"/>
            <a:ext cx="4511525" cy="1058856"/>
            <a:chOff x="0" y="0"/>
            <a:chExt cx="795240" cy="186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5240" cy="186643"/>
            </a:xfrm>
            <a:custGeom>
              <a:avLst/>
              <a:gdLst/>
              <a:ahLst/>
              <a:cxnLst/>
              <a:rect r="r" b="b" t="t" l="l"/>
              <a:pathLst>
                <a:path h="186643" w="795240">
                  <a:moveTo>
                    <a:pt x="22308" y="0"/>
                  </a:moveTo>
                  <a:lnTo>
                    <a:pt x="772932" y="0"/>
                  </a:lnTo>
                  <a:cubicBezTo>
                    <a:pt x="778848" y="0"/>
                    <a:pt x="784522" y="2350"/>
                    <a:pt x="788706" y="6534"/>
                  </a:cubicBezTo>
                  <a:cubicBezTo>
                    <a:pt x="792890" y="10718"/>
                    <a:pt x="795240" y="16392"/>
                    <a:pt x="795240" y="22308"/>
                  </a:cubicBezTo>
                  <a:lnTo>
                    <a:pt x="795240" y="164335"/>
                  </a:lnTo>
                  <a:cubicBezTo>
                    <a:pt x="795240" y="176655"/>
                    <a:pt x="785252" y="186643"/>
                    <a:pt x="772932" y="186643"/>
                  </a:cubicBezTo>
                  <a:lnTo>
                    <a:pt x="22308" y="186643"/>
                  </a:lnTo>
                  <a:cubicBezTo>
                    <a:pt x="16392" y="186643"/>
                    <a:pt x="10718" y="184293"/>
                    <a:pt x="6534" y="180109"/>
                  </a:cubicBezTo>
                  <a:cubicBezTo>
                    <a:pt x="2350" y="175925"/>
                    <a:pt x="0" y="170251"/>
                    <a:pt x="0" y="164335"/>
                  </a:cubicBezTo>
                  <a:lnTo>
                    <a:pt x="0" y="22308"/>
                  </a:lnTo>
                  <a:cubicBezTo>
                    <a:pt x="0" y="16392"/>
                    <a:pt x="2350" y="10718"/>
                    <a:pt x="6534" y="6534"/>
                  </a:cubicBezTo>
                  <a:cubicBezTo>
                    <a:pt x="10718" y="2350"/>
                    <a:pt x="16392" y="0"/>
                    <a:pt x="22308" y="0"/>
                  </a:cubicBez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95240" cy="224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9743" y="1702634"/>
            <a:ext cx="6571928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Pest Detection Sensor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5310" y="4102927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Description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75310" y="4596149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Utilizes motion or sound detection to identify pests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75310" y="5647709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75310" y="6140931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be combined with soil sensors to provide data on potential pest issues.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5310" y="7260628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Usage: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5310" y="7753850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Suitable for smart farming applications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469" y="841848"/>
            <a:ext cx="4796882" cy="7170744"/>
            <a:chOff x="0" y="0"/>
            <a:chExt cx="6395843" cy="95609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005" r="48883" b="4581"/>
            <a:stretch>
              <a:fillRect/>
            </a:stretch>
          </p:blipFill>
          <p:spPr>
            <a:xfrm flipH="false" flipV="false">
              <a:off x="0" y="0"/>
              <a:ext cx="6395843" cy="956099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45469" y="8012592"/>
            <a:ext cx="4796882" cy="1058856"/>
            <a:chOff x="0" y="0"/>
            <a:chExt cx="845539" cy="186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539" cy="186643"/>
            </a:xfrm>
            <a:custGeom>
              <a:avLst/>
              <a:gdLst/>
              <a:ahLst/>
              <a:cxnLst/>
              <a:rect r="r" b="b" t="t" l="l"/>
              <a:pathLst>
                <a:path h="186643" w="845539">
                  <a:moveTo>
                    <a:pt x="0" y="0"/>
                  </a:moveTo>
                  <a:lnTo>
                    <a:pt x="845539" y="0"/>
                  </a:lnTo>
                  <a:lnTo>
                    <a:pt x="845539" y="186643"/>
                  </a:lnTo>
                  <a:lnTo>
                    <a:pt x="0" y="186643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45539" cy="224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20680" y="1840244"/>
            <a:ext cx="4511525" cy="7947484"/>
            <a:chOff x="0" y="0"/>
            <a:chExt cx="6015367" cy="1059664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54867" t="10310" r="0" b="10184"/>
            <a:stretch>
              <a:fillRect/>
            </a:stretch>
          </p:blipFill>
          <p:spPr>
            <a:xfrm flipH="false" flipV="false">
              <a:off x="0" y="0"/>
              <a:ext cx="6015367" cy="1059664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420680" y="8728872"/>
            <a:ext cx="4511525" cy="1058856"/>
            <a:chOff x="0" y="0"/>
            <a:chExt cx="795240" cy="186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5240" cy="186643"/>
            </a:xfrm>
            <a:custGeom>
              <a:avLst/>
              <a:gdLst/>
              <a:ahLst/>
              <a:cxnLst/>
              <a:rect r="r" b="b" t="t" l="l"/>
              <a:pathLst>
                <a:path h="186643" w="795240">
                  <a:moveTo>
                    <a:pt x="0" y="0"/>
                  </a:moveTo>
                  <a:lnTo>
                    <a:pt x="795240" y="0"/>
                  </a:lnTo>
                  <a:lnTo>
                    <a:pt x="795240" y="186643"/>
                  </a:lnTo>
                  <a:lnTo>
                    <a:pt x="0" y="18664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95240" cy="224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46587" y="1887869"/>
            <a:ext cx="794141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Soil Moisture Sensor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5310" y="3551093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Description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75310" y="4044315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Measures soil moisture quickly and effectively using soil capacitance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75310" y="5095875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75310" y="5589097"/>
            <a:ext cx="5482771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Waterproof for improved measurement accuracy.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precise than traditional analog sensors.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5310" y="7260628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Usage: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5310" y="7753850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Ideal for smart farming, operating long-term without degradation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2240370"/>
            <a:ext cx="794141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Soil Quality Sensor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38340" y="3487396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Description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38340" y="3980618"/>
            <a:ext cx="5673862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Measures various factors including soil moisture, temperature, and pH levels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8340" y="5032178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8340" y="5525400"/>
            <a:ext cx="548277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a comprehensive picture of soil quality.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determine if soil is suitable for farming.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038340" y="7196931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Usage: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8340" y="7690153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Useful for improving agricultural productivity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490" y="0"/>
            <a:ext cx="3696291" cy="10287000"/>
            <a:chOff x="0" y="0"/>
            <a:chExt cx="973509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0232" y="2242652"/>
            <a:ext cx="6963859" cy="6641696"/>
            <a:chOff x="0" y="0"/>
            <a:chExt cx="9285146" cy="885559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2313" r="0" b="2313"/>
            <a:stretch>
              <a:fillRect/>
            </a:stretch>
          </p:blipFill>
          <p:spPr>
            <a:xfrm flipH="false" flipV="false">
              <a:off x="0" y="0"/>
              <a:ext cx="9285146" cy="885559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88868" y="1820099"/>
            <a:ext cx="7470432" cy="7373699"/>
            <a:chOff x="0" y="0"/>
            <a:chExt cx="9960576" cy="98315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47" r="0" b="647"/>
            <a:stretch>
              <a:fillRect/>
            </a:stretch>
          </p:blipFill>
          <p:spPr>
            <a:xfrm flipH="false" flipV="false">
              <a:off x="0" y="0"/>
              <a:ext cx="9960576" cy="983159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32958"/>
            <a:ext cx="7599323" cy="238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Connection to ESP32 and practical application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3488" y="4295427"/>
            <a:ext cx="353759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Soil Moisture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3488" y="4788649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VCC to 3.3V, GND to GND, Data to Pin 34.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3488" y="5311899"/>
            <a:ext cx="353759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Water Level Sensor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3488" y="5805121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VCC to 3.3V, GND to GND, Data to Pin 35.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488" y="6380431"/>
            <a:ext cx="353759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 Sensor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3488" y="6873653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VCC to 3.3V, GND to GND, Data to Pin 32.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488" y="7396903"/>
            <a:ext cx="353759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Pest Sensor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488" y="7890125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VCC to 3.3V, GND to GND, Data to Pin 36.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26626" y="3145962"/>
            <a:ext cx="597723" cy="5977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26626" y="5182184"/>
            <a:ext cx="597723" cy="5977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26626" y="709685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24688" y="778402"/>
            <a:ext cx="7599323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Connecting ESP32 with Firebase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67249" y="3525168"/>
            <a:ext cx="87080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is used to store and monitor real-time data from the sensors (e.g., soil moisture, water level) remotely.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06722" y="3288279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7816" y="3066698"/>
            <a:ext cx="120868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7249" y="5561390"/>
            <a:ext cx="8219276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Easy to visualize sensor readings.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Allows sending suggested solutions based on sensor data.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Enables real-time updates for quick response.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606722" y="5324501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67125" y="4655468"/>
            <a:ext cx="19709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Firebase?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67249" y="7476060"/>
            <a:ext cx="8219276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 to WiFi.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Initializ</a:t>
            </a: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Firebase using Firebase.begin.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Send data to Firebase paths using Firebase.setString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606722" y="7239172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7816" y="7015540"/>
            <a:ext cx="19601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How?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3490" y="0"/>
            <a:ext cx="3696291" cy="10287000"/>
            <a:chOff x="0" y="0"/>
            <a:chExt cx="973509" cy="27093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34602" y="282627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90" y="0"/>
            <a:ext cx="18291490" cy="2517151"/>
            <a:chOff x="0" y="0"/>
            <a:chExt cx="4817512" cy="662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7512" cy="662953"/>
            </a:xfrm>
            <a:custGeom>
              <a:avLst/>
              <a:gdLst/>
              <a:ahLst/>
              <a:cxnLst/>
              <a:rect r="r" b="b" t="t" l="l"/>
              <a:pathLst>
                <a:path h="662953" w="4817512">
                  <a:moveTo>
                    <a:pt x="0" y="0"/>
                  </a:moveTo>
                  <a:lnTo>
                    <a:pt x="4817512" y="0"/>
                  </a:lnTo>
                  <a:lnTo>
                    <a:pt x="4817512" y="662953"/>
                  </a:lnTo>
                  <a:lnTo>
                    <a:pt x="0" y="66295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7512" cy="7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303" y="102870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99824" y="337911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53168" y="3426743"/>
            <a:ext cx="5704320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Completion of the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4259" y="5176673"/>
            <a:ext cx="698178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agricultural monitoring device is now fully completed and operational.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44259" y="6101868"/>
            <a:ext cx="6011708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four integrated sensors (Soil Moisture, Water Level, pH, and Pest Detection) are connected to the ESP32 microcontroller, providing real-time data to help farmers monitor environmental conditions.</a:t>
            </a:r>
          </a:p>
          <a:p>
            <a:pPr algn="r" rtl="true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96053" y="8792473"/>
            <a:ext cx="367819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i="true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4" tooltip="https://github.com/Slama305/Designing-a-Tool-to-Help-Farmers-Utilize-NASA-Data-for-Water-Management/blob/main/Sensors/code.cpp"/>
              </a:rPr>
              <a:t>Check the code on GitHub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3345" y="6731252"/>
            <a:ext cx="7599323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User Interface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82811" y="6775064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app receives real-time sensor readings from the agricultural device.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2811" y="7791536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 designed to help farmers make informed decisions.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2811" y="8804996"/>
            <a:ext cx="650192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various display options for data analysis and climate forecasts.</a:t>
            </a:r>
          </a:p>
          <a:p>
            <a:pPr algn="l">
              <a:lnSpc>
                <a:spcPts val="29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3490" y="0"/>
            <a:ext cx="18291490" cy="2517151"/>
            <a:chOff x="0" y="0"/>
            <a:chExt cx="4817512" cy="6629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7512" cy="662953"/>
            </a:xfrm>
            <a:custGeom>
              <a:avLst/>
              <a:gdLst/>
              <a:ahLst/>
              <a:cxnLst/>
              <a:rect r="r" b="b" t="t" l="l"/>
              <a:pathLst>
                <a:path h="662953" w="4817512">
                  <a:moveTo>
                    <a:pt x="0" y="0"/>
                  </a:moveTo>
                  <a:lnTo>
                    <a:pt x="4817512" y="0"/>
                  </a:lnTo>
                  <a:lnTo>
                    <a:pt x="4817512" y="662953"/>
                  </a:lnTo>
                  <a:lnTo>
                    <a:pt x="0" y="66295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7512" cy="7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36084" y="342594"/>
            <a:ext cx="5799610" cy="5799610"/>
          </a:xfrm>
          <a:custGeom>
            <a:avLst/>
            <a:gdLst/>
            <a:ahLst/>
            <a:cxnLst/>
            <a:rect r="r" b="b" t="t" l="l"/>
            <a:pathLst>
              <a:path h="5799610" w="5799610">
                <a:moveTo>
                  <a:pt x="0" y="0"/>
                </a:moveTo>
                <a:lnTo>
                  <a:pt x="5799610" y="0"/>
                </a:lnTo>
                <a:lnTo>
                  <a:pt x="5799610" y="5799609"/>
                </a:lnTo>
                <a:lnTo>
                  <a:pt x="0" y="57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38082" y="342594"/>
            <a:ext cx="5799610" cy="5799610"/>
          </a:xfrm>
          <a:custGeom>
            <a:avLst/>
            <a:gdLst/>
            <a:ahLst/>
            <a:cxnLst/>
            <a:rect r="r" b="b" t="t" l="l"/>
            <a:pathLst>
              <a:path h="5799610" w="5799610">
                <a:moveTo>
                  <a:pt x="0" y="0"/>
                </a:moveTo>
                <a:lnTo>
                  <a:pt x="5799609" y="0"/>
                </a:lnTo>
                <a:lnTo>
                  <a:pt x="5799609" y="5799609"/>
                </a:lnTo>
                <a:lnTo>
                  <a:pt x="0" y="579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8990" y="448587"/>
            <a:ext cx="10100390" cy="9389826"/>
          </a:xfrm>
          <a:custGeom>
            <a:avLst/>
            <a:gdLst/>
            <a:ahLst/>
            <a:cxnLst/>
            <a:rect r="r" b="b" t="t" l="l"/>
            <a:pathLst>
              <a:path h="9389826" w="10100390">
                <a:moveTo>
                  <a:pt x="0" y="0"/>
                </a:moveTo>
                <a:lnTo>
                  <a:pt x="10100389" y="0"/>
                </a:lnTo>
                <a:lnTo>
                  <a:pt x="10100389" y="9389826"/>
                </a:lnTo>
                <a:lnTo>
                  <a:pt x="0" y="938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0" r="-28500" b="-19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377" y="3053297"/>
            <a:ext cx="759932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Registration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3377" y="4597558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sign up securely with simple data input.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3377" y="5200000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registration, they are directed to the control panel.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3377" y="6175360"/>
            <a:ext cx="650192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app offers two main choices: View Map or Test Soil.</a:t>
            </a:r>
          </a:p>
          <a:p>
            <a:pPr algn="l">
              <a:lnSpc>
                <a:spcPts val="29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2246" y="894955"/>
            <a:ext cx="6857054" cy="8860627"/>
          </a:xfrm>
          <a:custGeom>
            <a:avLst/>
            <a:gdLst/>
            <a:ahLst/>
            <a:cxnLst/>
            <a:rect r="r" b="b" t="t" l="l"/>
            <a:pathLst>
              <a:path h="8860627" w="6857054">
                <a:moveTo>
                  <a:pt x="0" y="0"/>
                </a:moveTo>
                <a:lnTo>
                  <a:pt x="6857054" y="0"/>
                </a:lnTo>
                <a:lnTo>
                  <a:pt x="6857054" y="8860626"/>
                </a:lnTo>
                <a:lnTo>
                  <a:pt x="0" y="886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46" t="0" r="-361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377" y="3244388"/>
            <a:ext cx="759932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Control Panel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3377" y="4597558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control panel displays all available options for the user.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3377" y="5486471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Farmers can select View Map for climate forecasts.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3377" y="6375385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Alternatively, they can choose Test Soil to receive sensor data.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0936" y="781884"/>
            <a:ext cx="9692700" cy="9086767"/>
          </a:xfrm>
          <a:custGeom>
            <a:avLst/>
            <a:gdLst/>
            <a:ahLst/>
            <a:cxnLst/>
            <a:rect r="r" b="b" t="t" l="l"/>
            <a:pathLst>
              <a:path h="9086767" w="9692700">
                <a:moveTo>
                  <a:pt x="0" y="0"/>
                </a:moveTo>
                <a:lnTo>
                  <a:pt x="9692700" y="0"/>
                </a:lnTo>
                <a:lnTo>
                  <a:pt x="9692700" y="9086768"/>
                </a:lnTo>
                <a:lnTo>
                  <a:pt x="0" y="9086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9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377" y="3053297"/>
            <a:ext cx="759932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Readings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3377" y="4597558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real-time data on soil moisture, water level, pH, and pest detection.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3377" y="5582181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closely monitor the data to make better farming decisions.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3377" y="6557542"/>
            <a:ext cx="650192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updates constantly to provide an accurate view of soil conditions.</a:t>
            </a:r>
          </a:p>
          <a:p>
            <a:pPr algn="l">
              <a:lnSpc>
                <a:spcPts val="29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6481" y="2191795"/>
            <a:ext cx="6753243" cy="6544004"/>
          </a:xfrm>
          <a:custGeom>
            <a:avLst/>
            <a:gdLst/>
            <a:ahLst/>
            <a:cxnLst/>
            <a:rect r="r" b="b" t="t" l="l"/>
            <a:pathLst>
              <a:path h="6544004" w="6753243">
                <a:moveTo>
                  <a:pt x="0" y="0"/>
                </a:moveTo>
                <a:lnTo>
                  <a:pt x="6753243" y="0"/>
                </a:lnTo>
                <a:lnTo>
                  <a:pt x="6753243" y="6544004"/>
                </a:lnTo>
                <a:lnTo>
                  <a:pt x="0" y="654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" t="-1753" r="0" b="-17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681" y="8387957"/>
            <a:ext cx="579618" cy="579618"/>
          </a:xfrm>
          <a:custGeom>
            <a:avLst/>
            <a:gdLst/>
            <a:ahLst/>
            <a:cxnLst/>
            <a:rect r="r" b="b" t="t" l="l"/>
            <a:pathLst>
              <a:path h="579618" w="579618">
                <a:moveTo>
                  <a:pt x="0" y="0"/>
                </a:moveTo>
                <a:lnTo>
                  <a:pt x="579617" y="0"/>
                </a:lnTo>
                <a:lnTo>
                  <a:pt x="579617" y="579618"/>
                </a:lnTo>
                <a:lnTo>
                  <a:pt x="0" y="579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97122"/>
            <a:ext cx="10801298" cy="526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4"/>
              </a:lnSpc>
            </a:pPr>
            <a:r>
              <a:rPr lang="en-US" sz="5967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Earth Observation Data for Informed Agricultural Decision-Making</a:t>
            </a:r>
          </a:p>
          <a:p>
            <a:pPr algn="l">
              <a:lnSpc>
                <a:spcPts val="835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57485" y="8397875"/>
            <a:ext cx="648683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u="sng">
                <a:solidFill>
                  <a:srgbClr val="35621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www.spaceappschallenge.org/nasa-space-apps-2024/challenges/leveraging-earth-observation-data-for-informed-agricultural-decision-making/"/>
              </a:rPr>
              <a:t>About the Challenge</a:t>
            </a:r>
          </a:p>
          <a:p>
            <a:pPr algn="ctr" rtl="true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8681" y="2058445"/>
            <a:ext cx="5806691" cy="117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  <a:spcBef>
                <a:spcPct val="0"/>
              </a:spcBef>
            </a:pPr>
            <a:r>
              <a:rPr lang="en-US" b="true" sz="6858">
                <a:solidFill>
                  <a:srgbClr val="356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 :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8367" y="615603"/>
            <a:ext cx="7287938" cy="8729719"/>
          </a:xfrm>
          <a:custGeom>
            <a:avLst/>
            <a:gdLst/>
            <a:ahLst/>
            <a:cxnLst/>
            <a:rect r="r" b="b" t="t" l="l"/>
            <a:pathLst>
              <a:path h="8729719" w="7287938">
                <a:moveTo>
                  <a:pt x="0" y="0"/>
                </a:moveTo>
                <a:lnTo>
                  <a:pt x="7287938" y="0"/>
                </a:lnTo>
                <a:lnTo>
                  <a:pt x="7287938" y="8729720"/>
                </a:lnTo>
                <a:lnTo>
                  <a:pt x="0" y="8729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3369" b="-20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377" y="3053297"/>
            <a:ext cx="759932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Map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8712" y="4597558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map shows climate forecasts for the farming area.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3377" y="5582181"/>
            <a:ext cx="65019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Forecasts include risks like floods or droughts.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3377" y="6195592"/>
            <a:ext cx="65019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farmers plan ahead and mitigate potential risks.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90" y="0"/>
            <a:ext cx="18291490" cy="2517151"/>
            <a:chOff x="0" y="0"/>
            <a:chExt cx="4817512" cy="662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7512" cy="662953"/>
            </a:xfrm>
            <a:custGeom>
              <a:avLst/>
              <a:gdLst/>
              <a:ahLst/>
              <a:cxnLst/>
              <a:rect r="r" b="b" t="t" l="l"/>
              <a:pathLst>
                <a:path h="662953" w="4817512">
                  <a:moveTo>
                    <a:pt x="0" y="0"/>
                  </a:moveTo>
                  <a:lnTo>
                    <a:pt x="4817512" y="0"/>
                  </a:lnTo>
                  <a:lnTo>
                    <a:pt x="4817512" y="662953"/>
                  </a:lnTo>
                  <a:lnTo>
                    <a:pt x="0" y="66295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7512" cy="7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19791" y="4767266"/>
            <a:ext cx="759932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Resources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64307" y="4923731"/>
            <a:ext cx="650192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6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 tooltip="https://gpm.nasa.gov/data/imerg"/>
              </a:rPr>
              <a:t>IMERG</a:t>
            </a: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rainfall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4307" y="6201352"/>
            <a:ext cx="1176256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6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smap.jpl.nasa.gov"/>
              </a:rPr>
              <a:t>SMAP</a:t>
            </a: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monitor soil conditions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4307" y="7478972"/>
            <a:ext cx="1176256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b="true" sz="36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terra.nasa.gov/about/terra-instruments/aster"/>
              </a:rPr>
              <a:t>ASTER</a:t>
            </a: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&amp;  </a:t>
            </a:r>
            <a:r>
              <a:rPr lang="en-US" b="true" sz="36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landsat.gsfc.nasa.gov"/>
              </a:rPr>
              <a:t>LANDSAT</a:t>
            </a:r>
            <a:r>
              <a:rPr lang="en-US" b="true" sz="3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to drought data 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90" y="0"/>
            <a:ext cx="18291490" cy="2517151"/>
            <a:chOff x="0" y="0"/>
            <a:chExt cx="4817512" cy="662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7512" cy="662953"/>
            </a:xfrm>
            <a:custGeom>
              <a:avLst/>
              <a:gdLst/>
              <a:ahLst/>
              <a:cxnLst/>
              <a:rect r="r" b="b" t="t" l="l"/>
              <a:pathLst>
                <a:path h="662953" w="4817512">
                  <a:moveTo>
                    <a:pt x="0" y="0"/>
                  </a:moveTo>
                  <a:lnTo>
                    <a:pt x="4817512" y="0"/>
                  </a:lnTo>
                  <a:lnTo>
                    <a:pt x="4817512" y="662953"/>
                  </a:lnTo>
                  <a:lnTo>
                    <a:pt x="0" y="66295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7512" cy="701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5961" y="8908682"/>
            <a:ext cx="1001509" cy="699235"/>
          </a:xfrm>
          <a:custGeom>
            <a:avLst/>
            <a:gdLst/>
            <a:ahLst/>
            <a:cxnLst/>
            <a:rect r="r" b="b" t="t" l="l"/>
            <a:pathLst>
              <a:path h="699235" w="1001509">
                <a:moveTo>
                  <a:pt x="0" y="0"/>
                </a:moveTo>
                <a:lnTo>
                  <a:pt x="1001509" y="0"/>
                </a:lnTo>
                <a:lnTo>
                  <a:pt x="1001509" y="699236"/>
                </a:lnTo>
                <a:lnTo>
                  <a:pt x="0" y="69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66039" y="949366"/>
            <a:ext cx="5464295" cy="8451437"/>
          </a:xfrm>
          <a:custGeom>
            <a:avLst/>
            <a:gdLst/>
            <a:ahLst/>
            <a:cxnLst/>
            <a:rect r="r" b="b" t="t" l="l"/>
            <a:pathLst>
              <a:path h="8451437" w="5464295">
                <a:moveTo>
                  <a:pt x="0" y="0"/>
                </a:moveTo>
                <a:lnTo>
                  <a:pt x="5464295" y="0"/>
                </a:lnTo>
                <a:lnTo>
                  <a:pt x="5464295" y="8451438"/>
                </a:lnTo>
                <a:lnTo>
                  <a:pt x="0" y="845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10" t="0" r="-2835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265" y="2989348"/>
            <a:ext cx="6706132" cy="238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Application Design Completion</a:t>
            </a:r>
          </a:p>
          <a:p>
            <a:pPr algn="l">
              <a:lnSpc>
                <a:spcPts val="62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67470" y="9011548"/>
            <a:ext cx="403780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  <a:hlinkClick r:id="rId5" tooltip="https://www.figma.com/design/vhJzRgdMIJsIwstGNBMvJv/Untitled?node-id=0-1&amp;t=nlYmDk9t6AVkhfzM-1"/>
              </a:rPr>
              <a:t>View the UI Design on Figma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241" y="4821715"/>
            <a:ext cx="811701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mobile application for farmers is now fully designed and ready.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5241" y="5757063"/>
            <a:ext cx="811701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includes real-time sensor data readings, weather forecasts, and interactive maps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241" y="6646374"/>
            <a:ext cx="811701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 ensuring smooth interaction for farmers' daily use.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241" y="7536010"/>
            <a:ext cx="811701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Farmers can make informed decisions with ease using data-driven insights.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0613" y="2604890"/>
            <a:ext cx="6197716" cy="6197716"/>
          </a:xfrm>
          <a:custGeom>
            <a:avLst/>
            <a:gdLst/>
            <a:ahLst/>
            <a:cxnLst/>
            <a:rect r="r" b="b" t="t" l="l"/>
            <a:pathLst>
              <a:path h="6197716" w="6197716">
                <a:moveTo>
                  <a:pt x="0" y="0"/>
                </a:moveTo>
                <a:lnTo>
                  <a:pt x="6197715" y="0"/>
                </a:lnTo>
                <a:lnTo>
                  <a:pt x="6197715" y="6197715"/>
                </a:lnTo>
                <a:lnTo>
                  <a:pt x="0" y="61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0134248" cy="101342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99499" y="3707570"/>
            <a:ext cx="7820829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Benefits of the Tool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1406" y="5076388"/>
            <a:ext cx="8117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farmers make data-driven decisions.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1406" y="5594548"/>
            <a:ext cx="811701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 water usage efficiency and reduce the impact of climate change.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406" y="6484183"/>
            <a:ext cx="811701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Increase agricultural productivity and food security.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53752" y="76376"/>
            <a:ext cx="10134248" cy="101342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8764" y="229140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2413" y="2841974"/>
            <a:ext cx="7820829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Technology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2413" y="5234933"/>
            <a:ext cx="8117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Databases: Firebase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413" y="4650732"/>
            <a:ext cx="8117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&amp; AI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2413" y="5814667"/>
            <a:ext cx="811701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Sources: NASA Earthdata APIs, OpenWeather.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413" y="4066532"/>
            <a:ext cx="8117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Flutter 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20249" y="1076325"/>
            <a:ext cx="7820829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5624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OUR TEAM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9194" y="2857206"/>
            <a:ext cx="2819896" cy="62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  <a:spcBef>
                <a:spcPct val="0"/>
              </a:spcBef>
            </a:pPr>
            <a:r>
              <a:rPr lang="en-US" b="true" sz="3690">
                <a:solidFill>
                  <a:srgbClr val="356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9194" y="4467493"/>
            <a:ext cx="3508891" cy="59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  <a:spcBef>
                <a:spcPct val="0"/>
              </a:spcBef>
            </a:pPr>
            <a:r>
              <a:rPr lang="en-US" b="true" sz="3571">
                <a:solidFill>
                  <a:srgbClr val="3562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1994" y="3700798"/>
            <a:ext cx="1717873" cy="53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6"/>
              </a:lnSpc>
              <a:spcBef>
                <a:spcPct val="0"/>
              </a:spcBef>
            </a:pPr>
            <a:r>
              <a:rPr lang="en-US" b="true" sz="3190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3014" y="5310231"/>
            <a:ext cx="331370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Mohamed Ahmed Salama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2987" y="6835553"/>
            <a:ext cx="271309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Islam Salah Al-Sayed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4991" y="6356453"/>
            <a:ext cx="409765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Mostafa Mohamed Salah Al-Din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3014" y="5828768"/>
            <a:ext cx="28343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Hassan Gamal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556" y="7315613"/>
            <a:ext cx="276595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Mahmoud Hany Attia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2938" y="7852824"/>
            <a:ext cx="34798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Mustafa Al-Sayed Farghaly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96291" cy="10287000"/>
            <a:chOff x="0" y="0"/>
            <a:chExt cx="9735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2672" y="2147075"/>
            <a:ext cx="6352483" cy="6352483"/>
            <a:chOff x="0" y="0"/>
            <a:chExt cx="8469977" cy="846997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7810" t="0" r="3814" b="0"/>
            <a:stretch>
              <a:fillRect/>
            </a:stretch>
          </p:blipFill>
          <p:spPr>
            <a:xfrm flipH="false" flipV="false">
              <a:off x="0" y="0"/>
              <a:ext cx="8469977" cy="846997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738055" y="3909060"/>
            <a:ext cx="597723" cy="5977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38055" y="6428440"/>
            <a:ext cx="597723" cy="5977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32781" y="3899535"/>
            <a:ext cx="597723" cy="5977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32781" y="6418915"/>
            <a:ext cx="597723" cy="5977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738055" y="2014884"/>
            <a:ext cx="6446987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Challenges Faced by Farmers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8678" y="4288266"/>
            <a:ext cx="342547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Farmers may experience droughts or floods, sometimes within the same season.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8151" y="4051377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04264" y="3851686"/>
            <a:ext cx="327233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Unpredictable Weather: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78678" y="6807646"/>
            <a:ext cx="319792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Crop failures lead to food shortages.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18151" y="6570757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83292" y="6345031"/>
            <a:ext cx="342086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on Food Security: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73405" y="4278741"/>
            <a:ext cx="342547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These negatively affect crop health and farmer profits.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12878" y="4041852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97205" y="3874529"/>
            <a:ext cx="266015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Pests and Diseases: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35305" y="7172660"/>
            <a:ext cx="319792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Farmers need accurate data to improve agricultural practices.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12878" y="6561232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97205" y="6380815"/>
            <a:ext cx="327412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Difficulty in Accessing Critical Data: 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54910" y="2202320"/>
            <a:ext cx="7364678" cy="3785165"/>
            <a:chOff x="0" y="0"/>
            <a:chExt cx="9819571" cy="50468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397" r="0" b="11397"/>
            <a:stretch>
              <a:fillRect/>
            </a:stretch>
          </p:blipFill>
          <p:spPr>
            <a:xfrm flipH="false" flipV="false">
              <a:off x="0" y="0"/>
              <a:ext cx="9819571" cy="50468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454910" y="6188757"/>
            <a:ext cx="7364678" cy="3583893"/>
            <a:chOff x="0" y="0"/>
            <a:chExt cx="9819571" cy="477852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2757" r="0" b="12757"/>
            <a:stretch>
              <a:fillRect/>
            </a:stretch>
          </p:blipFill>
          <p:spPr>
            <a:xfrm flipH="false" flipV="false">
              <a:off x="0" y="0"/>
              <a:ext cx="9819571" cy="477852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046625" y="940411"/>
            <a:ext cx="8071260" cy="396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3696291" cy="10287000"/>
            <a:chOff x="0" y="0"/>
            <a:chExt cx="973509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48146" y="2202320"/>
            <a:ext cx="7295854" cy="7570330"/>
            <a:chOff x="0" y="0"/>
            <a:chExt cx="9727806" cy="1009377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7895" t="0" r="17895" b="0"/>
            <a:stretch>
              <a:fillRect/>
            </a:stretch>
          </p:blipFill>
          <p:spPr>
            <a:xfrm flipH="false" flipV="false">
              <a:off x="0" y="0"/>
              <a:ext cx="9727806" cy="1009377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2110" y="7667632"/>
            <a:ext cx="5145128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5624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The Proposed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09420" y="7763473"/>
            <a:ext cx="818198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a Tool to Empower Farmers to: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2700715"/>
            <a:chOff x="0" y="0"/>
            <a:chExt cx="4816593" cy="711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11299"/>
            </a:xfrm>
            <a:custGeom>
              <a:avLst/>
              <a:gdLst/>
              <a:ahLst/>
              <a:cxnLst/>
              <a:rect r="r" b="b" t="t" l="l"/>
              <a:pathLst>
                <a:path h="7112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1299"/>
                  </a:lnTo>
                  <a:lnTo>
                    <a:pt x="0" y="711299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74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82110" y="489232"/>
            <a:ext cx="13505961" cy="6569266"/>
            <a:chOff x="0" y="0"/>
            <a:chExt cx="18007948" cy="875902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1676" r="0" b="11852"/>
            <a:stretch>
              <a:fillRect/>
            </a:stretch>
          </p:blipFill>
          <p:spPr>
            <a:xfrm flipH="false" flipV="false">
              <a:off x="0" y="0"/>
              <a:ext cx="18007948" cy="8759022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109420" y="9013634"/>
            <a:ext cx="75756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Easily Access NASA Data related to water and weather.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9420" y="9538934"/>
            <a:ext cx="57655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Data for better decision-making.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9420" y="8458799"/>
            <a:ext cx="881270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Utilize Data to prevent water crises such as droughts and floods.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2975" y="4184886"/>
            <a:ext cx="597723" cy="5977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32975" y="6056869"/>
            <a:ext cx="597723" cy="5977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490" y="0"/>
            <a:ext cx="3696291" cy="10287000"/>
            <a:chOff x="0" y="0"/>
            <a:chExt cx="973509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3092" y="1869475"/>
            <a:ext cx="6356958" cy="6930231"/>
          </a:xfrm>
          <a:custGeom>
            <a:avLst/>
            <a:gdLst/>
            <a:ahLst/>
            <a:cxnLst/>
            <a:rect r="r" b="b" t="t" l="l"/>
            <a:pathLst>
              <a:path h="6930231" w="6356958">
                <a:moveTo>
                  <a:pt x="0" y="0"/>
                </a:moveTo>
                <a:lnTo>
                  <a:pt x="6356958" y="0"/>
                </a:lnTo>
                <a:lnTo>
                  <a:pt x="6356958" y="6930231"/>
                </a:lnTo>
                <a:lnTo>
                  <a:pt x="0" y="693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09" t="0" r="-4509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7732975" y="1870318"/>
            <a:ext cx="6261686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Key Features of the Tool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91362" y="4146863"/>
            <a:ext cx="290913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Data Access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3072" y="4327203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91362" y="6018846"/>
            <a:ext cx="290913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Interface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3072" y="6199186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1362" y="5224384"/>
            <a:ext cx="6935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local and historical weather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91362" y="4669549"/>
            <a:ext cx="873541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to satellite data (soil moisture, rainfall, drought indices).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70419" y="7171327"/>
            <a:ext cx="670708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geographic visualization using maps.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70419" y="6616493"/>
            <a:ext cx="816530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Easy-to-use dashboard for data visualization and forecasts.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7742" y="2085241"/>
            <a:ext cx="7051030" cy="7373699"/>
            <a:chOff x="0" y="0"/>
            <a:chExt cx="9401373" cy="98315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87" t="0" r="2187" b="0"/>
            <a:stretch>
              <a:fillRect/>
            </a:stretch>
          </p:blipFill>
          <p:spPr>
            <a:xfrm flipH="false" flipV="false">
              <a:off x="0" y="0"/>
              <a:ext cx="9401373" cy="983159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37932" y="2085241"/>
            <a:ext cx="7299344" cy="7373699"/>
            <a:chOff x="0" y="0"/>
            <a:chExt cx="9732459" cy="98315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4" t="0" r="504" b="0"/>
            <a:stretch>
              <a:fillRect/>
            </a:stretch>
          </p:blipFill>
          <p:spPr>
            <a:xfrm flipH="false" flipV="false">
              <a:off x="0" y="0"/>
              <a:ext cx="9732459" cy="9831598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82453" y="3838911"/>
            <a:ext cx="3866357" cy="38663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37932" y="652466"/>
            <a:ext cx="7917808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61573" y="6117815"/>
            <a:ext cx="597723" cy="5977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61573" y="8109153"/>
            <a:ext cx="597723" cy="5977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44489"/>
            <a:ext cx="18288000" cy="2197484"/>
            <a:chOff x="0" y="0"/>
            <a:chExt cx="4816593" cy="5787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78761"/>
            </a:xfrm>
            <a:custGeom>
              <a:avLst/>
              <a:gdLst/>
              <a:ahLst/>
              <a:cxnLst/>
              <a:rect r="r" b="b" t="t" l="l"/>
              <a:pathLst>
                <a:path h="5787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78761"/>
                  </a:lnTo>
                  <a:lnTo>
                    <a:pt x="0" y="578761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616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027" y="816115"/>
            <a:ext cx="3978897" cy="4444141"/>
            <a:chOff x="0" y="0"/>
            <a:chExt cx="5305195" cy="592552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0468" t="0" r="0" b="0"/>
            <a:stretch>
              <a:fillRect/>
            </a:stretch>
          </p:blipFill>
          <p:spPr>
            <a:xfrm flipH="false" flipV="false">
              <a:off x="0" y="0"/>
              <a:ext cx="5305195" cy="592552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827985" y="6165440"/>
            <a:ext cx="4776387" cy="15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Overview of the Tool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9959" y="6079792"/>
            <a:ext cx="290913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1669" y="6260133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9959" y="8071130"/>
            <a:ext cx="290913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1669" y="8251470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9959" y="6602479"/>
            <a:ext cx="976411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empower farmers with accurate data for effective water management and crop monitoring.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99017" y="8668776"/>
            <a:ext cx="1061376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Four high-precision sensors to monitor soil moisture, water levels, soil quality, and pest detection.</a:t>
            </a:r>
          </a:p>
          <a:p>
            <a:pPr algn="l">
              <a:lnSpc>
                <a:spcPts val="2939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4887677" y="816115"/>
            <a:ext cx="3978897" cy="4444141"/>
            <a:chOff x="0" y="0"/>
            <a:chExt cx="5305195" cy="5925521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"/>
            <a:srcRect l="6973" t="0" r="25972" b="0"/>
            <a:stretch>
              <a:fillRect/>
            </a:stretch>
          </p:blipFill>
          <p:spPr>
            <a:xfrm flipH="false" flipV="false">
              <a:off x="0" y="0"/>
              <a:ext cx="5305195" cy="5925521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9504349" y="816115"/>
            <a:ext cx="3978897" cy="4444141"/>
            <a:chOff x="0" y="0"/>
            <a:chExt cx="5305195" cy="5925521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10468" t="0" r="0" b="0"/>
            <a:stretch>
              <a:fillRect/>
            </a:stretch>
          </p:blipFill>
          <p:spPr>
            <a:xfrm flipH="false" flipV="false">
              <a:off x="0" y="0"/>
              <a:ext cx="5305195" cy="5925521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13933880" y="816115"/>
            <a:ext cx="3978897" cy="4444141"/>
            <a:chOff x="0" y="0"/>
            <a:chExt cx="5305195" cy="592552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5"/>
            <a:srcRect l="5234" t="0" r="5234" b="0"/>
            <a:stretch>
              <a:fillRect/>
            </a:stretch>
          </p:blipFill>
          <p:spPr>
            <a:xfrm flipH="false" flipV="false">
              <a:off x="0" y="0"/>
              <a:ext cx="5305195" cy="592552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06652" y="2097333"/>
            <a:ext cx="7941413" cy="80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624" b="true">
                <a:solidFill>
                  <a:srgbClr val="35621A"/>
                </a:solidFill>
                <a:latin typeface="Inter Bold"/>
                <a:ea typeface="Inter Bold"/>
                <a:cs typeface="Inter Bold"/>
                <a:sym typeface="Inter Bold"/>
              </a:rPr>
              <a:t>Water Level Sensor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77764" y="3655530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Description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7764" y="4148752"/>
            <a:ext cx="548277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Uses ultrasonic technology to measure water levels in tanks or detect floods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77764" y="5448808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77764" y="5942030"/>
            <a:ext cx="5482771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accuracy in water level measurement.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Suitable for detecting excess water or flood conditions.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7764" y="7507940"/>
            <a:ext cx="2741386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Usage: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77764" y="8001162"/>
            <a:ext cx="548277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Integrates with monitoring systems to predict floods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490" y="0"/>
            <a:ext cx="3696291" cy="10287000"/>
            <a:chOff x="0" y="0"/>
            <a:chExt cx="973509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5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509">
                  <a:moveTo>
                    <a:pt x="0" y="0"/>
                  </a:moveTo>
                  <a:lnTo>
                    <a:pt x="973509" y="0"/>
                  </a:lnTo>
                  <a:lnTo>
                    <a:pt x="9735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62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7350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062709"/>
            <a:ext cx="6633109" cy="6867449"/>
            <a:chOff x="0" y="0"/>
            <a:chExt cx="8844145" cy="915659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5471" t="0" r="3005" b="5243"/>
            <a:stretch>
              <a:fillRect/>
            </a:stretch>
          </p:blipFill>
          <p:spPr>
            <a:xfrm flipH="false" flipV="false">
              <a:off x="0" y="0"/>
              <a:ext cx="8844145" cy="915659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DAGSD0L5hy4</dc:identifier>
  <dcterms:modified xsi:type="dcterms:W3CDTF">2011-08-01T06:04:30Z</dcterms:modified>
  <cp:revision>1</cp:revision>
  <dc:title>Green Modern Agriculture Presentation</dc:title>
</cp:coreProperties>
</file>